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3" r:id="rId4"/>
    <p:sldMasterId id="214748367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y="5143500" cx="9144000"/>
  <p:notesSz cx="7104050" cy="10234600"/>
  <p:embeddedFontLst>
    <p:embeddedFont>
      <p:font typeface="Average"/>
      <p:regular r:id="rId40"/>
    </p:embeddedFont>
    <p:embeddedFont>
      <p:font typeface="Oswald"/>
      <p:regular r:id="rId41"/>
      <p:bold r:id="rId42"/>
    </p:embeddedFont>
    <p:embeddedFont>
      <p:font typeface="Nanum Gothic"/>
      <p:regular r:id="rId43"/>
      <p:bold r:id="rId44"/>
    </p:embeddedFont>
    <p:embeddedFont>
      <p:font typeface="Nanum Myeongjo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BCE9A26-F733-4A2E-A564-51DFFA618E95}">
  <a:tblStyle styleId="{8BCE9A26-F733-4A2E-A564-51DFFA618E95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verage-regular.fntdata"/><Relationship Id="rId20" Type="http://schemas.openxmlformats.org/officeDocument/2006/relationships/slide" Target="slides/slide14.xml"/><Relationship Id="rId42" Type="http://schemas.openxmlformats.org/officeDocument/2006/relationships/font" Target="fonts/Oswald-bold.fntdata"/><Relationship Id="rId41" Type="http://schemas.openxmlformats.org/officeDocument/2006/relationships/font" Target="fonts/Oswald-regular.fntdata"/><Relationship Id="rId22" Type="http://schemas.openxmlformats.org/officeDocument/2006/relationships/slide" Target="slides/slide16.xml"/><Relationship Id="rId44" Type="http://schemas.openxmlformats.org/officeDocument/2006/relationships/font" Target="fonts/NanumGothic-bold.fntdata"/><Relationship Id="rId21" Type="http://schemas.openxmlformats.org/officeDocument/2006/relationships/slide" Target="slides/slide15.xml"/><Relationship Id="rId43" Type="http://schemas.openxmlformats.org/officeDocument/2006/relationships/font" Target="fonts/NanumGothic-regular.fntdata"/><Relationship Id="rId24" Type="http://schemas.openxmlformats.org/officeDocument/2006/relationships/slide" Target="slides/slide18.xml"/><Relationship Id="rId46" Type="http://schemas.openxmlformats.org/officeDocument/2006/relationships/font" Target="fonts/NanumMyeongjo-bold.fntdata"/><Relationship Id="rId23" Type="http://schemas.openxmlformats.org/officeDocument/2006/relationships/slide" Target="slides/slide17.xml"/><Relationship Id="rId45" Type="http://schemas.openxmlformats.org/officeDocument/2006/relationships/font" Target="fonts/NanumMyeongj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8162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4312" y="0"/>
            <a:ext cx="3078162" cy="511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9612" y="4860925"/>
            <a:ext cx="5684837" cy="4605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721850"/>
            <a:ext cx="3078162" cy="5111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24312" y="9721850"/>
            <a:ext cx="3078162" cy="511175"/>
          </a:xfrm>
          <a:prstGeom prst="rect">
            <a:avLst/>
          </a:prstGeom>
          <a:noFill/>
          <a:ln>
            <a:noFill/>
          </a:ln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b="0" i="0" lang="en-US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f2f7750b8_0_74:notes"/>
          <p:cNvSpPr/>
          <p:nvPr>
            <p:ph idx="2" type="sldImg"/>
          </p:nvPr>
        </p:nvSpPr>
        <p:spPr>
          <a:xfrm>
            <a:off x="394980" y="767595"/>
            <a:ext cx="6314700" cy="3837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f2f7750b8_0_74:notes"/>
          <p:cNvSpPr txBox="1"/>
          <p:nvPr>
            <p:ph idx="1" type="body"/>
          </p:nvPr>
        </p:nvSpPr>
        <p:spPr>
          <a:xfrm>
            <a:off x="710405" y="4861435"/>
            <a:ext cx="5683200" cy="46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7250" lIns="97250" spcFirstLastPara="1" rIns="97250" wrap="square" tIns="972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4f8f1a4b_0_46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4f8f1a4b_0_46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544f8f1a4b_0_46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44f8f1a4b_0_56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44f8f1a4b_0_56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544f8f1a4b_0_56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0b67dd41b_2_12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0b67dd41b_2_12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50b67dd41b_2_12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44f8f1a4b_0_65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44f8f1a4b_0_65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544f8f1a4b_0_65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4f8f1a4b_0_75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4f8f1a4b_0_75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544f8f1a4b_0_75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44f8f1a4b_0_88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544f8f1a4b_0_88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544f8f1a4b_0_88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44f8f1a4b_0_100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44f8f1a4b_0_100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544f8f1a4b_0_100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0b67dd41b_2_26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0b67dd41b_2_26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50b67dd41b_2_26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44f8f1a4b_0_110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44f8f1a4b_0_110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544f8f1a4b_0_110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0b67dd41b_2_41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0b67dd41b_2_41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50b67dd41b_2_41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fcbf1b019_0_0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4fcbf1b019_0_0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44f8f1a4b_0_117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44f8f1a4b_0_117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544f8f1a4b_0_117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44f8f1a4b_0_124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44f8f1a4b_0_124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544f8f1a4b_0_124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4eb7012d7_0_0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4eb7012d7_0_0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54eb7012d7_0_0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54eb7012d7_0_9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54eb7012d7_0_9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54eb7012d7_0_9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44f8f1a4b_0_0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544f8f1a4b_0_0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544f8f1a4b_0_0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544f8f1a4b_0_131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544f8f1a4b_0_131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g544f8f1a4b_0_131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50b67dd41b_3_3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50b67dd41b_3_3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50b67dd41b_3_3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50b6fde81b_1_0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50b6fde81b_1_0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50b6fde81b_1_0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544f8f1a4b_0_138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544f8f1a4b_0_138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g544f8f1a4b_0_138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50b67dd41b_3_13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50b67dd41b_3_13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g50b67dd41b_3_13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1e60df48e_0_1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1e60df48e_0_1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51e60df48e_0_1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50b67dd41b_3_25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50b67dd41b_3_25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g50b67dd41b_3_25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544f8f1a4b_0_145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544f8f1a4b_0_145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544f8f1a4b_0_145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0b6fde81b_1_8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50b6fde81b_1_8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fca9b9b52_0_181:notes"/>
          <p:cNvSpPr/>
          <p:nvPr>
            <p:ph idx="2" type="sldImg"/>
          </p:nvPr>
        </p:nvSpPr>
        <p:spPr>
          <a:xfrm>
            <a:off x="394980" y="767595"/>
            <a:ext cx="6314700" cy="3837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4fca9b9b52_0_181:notes"/>
          <p:cNvSpPr txBox="1"/>
          <p:nvPr>
            <p:ph idx="1" type="body"/>
          </p:nvPr>
        </p:nvSpPr>
        <p:spPr>
          <a:xfrm>
            <a:off x="710405" y="4861435"/>
            <a:ext cx="5683200" cy="46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7250" lIns="97250" spcFirstLastPara="1" rIns="97250" wrap="square" tIns="972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4c831045d_0_8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4c831045d_0_8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54c831045d_0_8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4c94c8d8c_0_0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4c94c8d8c_0_0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54c94c8d8c_0_0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44f8f1a4b_0_7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44f8f1a4b_0_7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544f8f1a4b_0_7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44f8f1a4b_0_16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44f8f1a4b_0_16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544f8f1a4b_0_16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44f8f1a4b_0_25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44f8f1a4b_0_25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544f8f1a4b_0_25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44f8f1a4b_0_34:notes"/>
          <p:cNvSpPr/>
          <p:nvPr>
            <p:ph idx="2" type="sldImg"/>
          </p:nvPr>
        </p:nvSpPr>
        <p:spPr>
          <a:xfrm>
            <a:off x="141023" y="768350"/>
            <a:ext cx="6822000" cy="3837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44f8f1a4b_0_34:notes"/>
          <p:cNvSpPr txBox="1"/>
          <p:nvPr>
            <p:ph idx="1" type="body"/>
          </p:nvPr>
        </p:nvSpPr>
        <p:spPr>
          <a:xfrm>
            <a:off x="709612" y="4860925"/>
            <a:ext cx="5684700" cy="46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544f8f1a4b_0_34:notes"/>
          <p:cNvSpPr txBox="1"/>
          <p:nvPr>
            <p:ph idx="12" type="sldNum"/>
          </p:nvPr>
        </p:nvSpPr>
        <p:spPr>
          <a:xfrm>
            <a:off x="4024312" y="9721850"/>
            <a:ext cx="3078300" cy="511200"/>
          </a:xfrm>
          <a:prstGeom prst="rect">
            <a:avLst/>
          </a:prstGeom>
        </p:spPr>
        <p:txBody>
          <a:bodyPr anchorCtr="0" anchor="b" bIns="49500" lIns="99025" spcFirstLastPara="1" rIns="99025" wrap="square" tIns="495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5" name="Google Shape;15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title"/>
          </p:nvPr>
        </p:nvSpPr>
        <p:spPr>
          <a:xfrm>
            <a:off x="533400" y="214313"/>
            <a:ext cx="7010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1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1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1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1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1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1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1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1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" type="body"/>
          </p:nvPr>
        </p:nvSpPr>
        <p:spPr>
          <a:xfrm>
            <a:off x="533400" y="857250"/>
            <a:ext cx="8153400" cy="35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0520" lvl="0" marL="457200" marR="0" rtl="0" algn="l">
              <a:spcBef>
                <a:spcPts val="480"/>
              </a:spcBef>
              <a:spcAft>
                <a:spcPts val="0"/>
              </a:spcAft>
              <a:buSzPts val="1920"/>
              <a:buFont typeface="Noto Sans Symbols"/>
              <a:buChar char="■"/>
              <a:defRPr b="0" i="0" sz="24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spcBef>
                <a:spcPts val="400"/>
              </a:spcBef>
              <a:spcAft>
                <a:spcPts val="0"/>
              </a:spcAft>
              <a:buSzPts val="1600"/>
              <a:buFont typeface="Noto Sans Symbols"/>
              <a:buChar char="■"/>
              <a:defRPr b="0" i="0" sz="2000" u="none" cap="none" strike="noStrike">
                <a:latin typeface="Arial"/>
                <a:ea typeface="Arial"/>
                <a:cs typeface="Arial"/>
                <a:sym typeface="Arial"/>
              </a:defRPr>
            </a:lvl2pPr>
            <a:lvl3pPr indent="-302894" lvl="2" marL="1371600" marR="0" rtl="0" algn="l">
              <a:spcBef>
                <a:spcPts val="360"/>
              </a:spcBef>
              <a:spcAft>
                <a:spcPts val="0"/>
              </a:spcAft>
              <a:buSzPts val="1170"/>
              <a:buFont typeface="Noto Sans Symbols"/>
              <a:buChar char="□"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3pPr>
            <a:lvl4pPr indent="-299719" lvl="3" marL="1828800" marR="0" rtl="0" algn="l">
              <a:spcBef>
                <a:spcPts val="320"/>
              </a:spcBef>
              <a:spcAft>
                <a:spcPts val="0"/>
              </a:spcAft>
              <a:buSzPts val="1120"/>
              <a:buFont typeface="Noto Sans Symbols"/>
              <a:buChar char="□"/>
              <a:defRPr b="0" i="0" sz="1600" u="none" cap="none" strike="noStrike">
                <a:latin typeface="Arial"/>
                <a:ea typeface="Arial"/>
                <a:cs typeface="Arial"/>
                <a:sym typeface="Arial"/>
              </a:defRPr>
            </a:lvl4pPr>
            <a:lvl5pPr indent="-299720" lvl="4" marL="2286000" marR="0" rtl="0" algn="l">
              <a:spcBef>
                <a:spcPts val="280"/>
              </a:spcBef>
              <a:spcAft>
                <a:spcPts val="0"/>
              </a:spcAft>
              <a:buSzPts val="1120"/>
              <a:buFont typeface="Noto Sans Symbols"/>
              <a:buChar char="□"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5pPr>
            <a:lvl6pPr indent="-299720" lvl="5" marL="2743200" marR="0" rtl="0" algn="l">
              <a:spcBef>
                <a:spcPts val="280"/>
              </a:spcBef>
              <a:spcAft>
                <a:spcPts val="0"/>
              </a:spcAft>
              <a:buSzPts val="1120"/>
              <a:buFont typeface="Noto Sans Symbols"/>
              <a:buChar char="□"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99720" lvl="6" marL="3200400" marR="0" rtl="0" algn="l">
              <a:spcBef>
                <a:spcPts val="280"/>
              </a:spcBef>
              <a:spcAft>
                <a:spcPts val="0"/>
              </a:spcAft>
              <a:buSzPts val="1120"/>
              <a:buFont typeface="Noto Sans Symbols"/>
              <a:buChar char="□"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99720" lvl="7" marL="3657600" marR="0" rtl="0" algn="l">
              <a:spcBef>
                <a:spcPts val="280"/>
              </a:spcBef>
              <a:spcAft>
                <a:spcPts val="0"/>
              </a:spcAft>
              <a:buSzPts val="1120"/>
              <a:buFont typeface="Noto Sans Symbols"/>
              <a:buChar char="□"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99720" lvl="8" marL="4114800" marR="0" rtl="0" algn="l">
              <a:spcBef>
                <a:spcPts val="280"/>
              </a:spcBef>
              <a:spcAft>
                <a:spcPts val="0"/>
              </a:spcAft>
              <a:buSzPts val="1120"/>
              <a:buFont typeface="Noto Sans Symbols"/>
              <a:buChar char="□"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8439200" y="4914900"/>
            <a:ext cx="269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3" name="Google Shape;63;p13"/>
          <p:cNvSpPr txBox="1"/>
          <p:nvPr>
            <p:ph idx="10" type="dt"/>
          </p:nvPr>
        </p:nvSpPr>
        <p:spPr>
          <a:xfrm>
            <a:off x="3962400" y="4914900"/>
            <a:ext cx="121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표" type="tbl">
  <p:cSld name="TABLE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533400" y="214313"/>
            <a:ext cx="7010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i="0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6804025" y="49149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b="0" i="0" sz="1000" u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7" name="Google Shape;67;p14"/>
          <p:cNvSpPr txBox="1"/>
          <p:nvPr>
            <p:ph idx="10" type="dt"/>
          </p:nvPr>
        </p:nvSpPr>
        <p:spPr>
          <a:xfrm>
            <a:off x="3962400" y="4914900"/>
            <a:ext cx="121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6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74" name="Google Shape;74;p16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6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6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6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8" name="Google Shape;78;p16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0" name="Google Shape;90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" name="Google Shape;91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8" name="Google Shape;98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" name="Google Shape;104;p2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" name="Google Shape;105;p23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6" name="Google Shape;106;p23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" name="Google Shape;107;p2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111" name="Google Shape;111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" name="Google Shape;114;p25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p2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/>
          <p:nvPr>
            <p:ph type="title"/>
          </p:nvPr>
        </p:nvSpPr>
        <p:spPr>
          <a:xfrm>
            <a:off x="628650" y="273846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0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/>
        </p:txBody>
      </p:sp>
      <p:sp>
        <p:nvSpPr>
          <p:cNvPr id="120" name="Google Shape;120;p2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10" type="dt"/>
          </p:nvPr>
        </p:nvSpPr>
        <p:spPr>
          <a:xfrm>
            <a:off x="628650" y="476726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Google Shape;122;p27"/>
          <p:cNvSpPr txBox="1"/>
          <p:nvPr>
            <p:ph idx="11" type="ftr"/>
          </p:nvPr>
        </p:nvSpPr>
        <p:spPr>
          <a:xfrm>
            <a:off x="3028950" y="4767265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27"/>
          <p:cNvSpPr txBox="1"/>
          <p:nvPr>
            <p:ph idx="12" type="sldNum"/>
          </p:nvPr>
        </p:nvSpPr>
        <p:spPr>
          <a:xfrm>
            <a:off x="6457950" y="4767265"/>
            <a:ext cx="1626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1pPr>
            <a:lvl2pPr indent="-336550" lvl="1" marL="914400">
              <a:spcBef>
                <a:spcPts val="16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16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16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16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16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16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16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1600"/>
              </a:spcBef>
              <a:spcAft>
                <a:spcPts val="16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" name="Google Shape;45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oracle.com/javase/tutorial/java/nutsandbolts/op1.html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techopedia.com/definition/3467/bitwise-operator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stackoverflow.com/questions/2811319/difference-between-and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ocs.oracle.com/javase/tutorial/java/nutsandbolts/operators.html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ocs.oracle.com/javase/tutorial/java/nutsandbolts/operators.htm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Relationship Id="rId3" Type="http://schemas.openxmlformats.org/officeDocument/2006/relationships/hyperlink" Target="mailto:jcnam@handong.edu" TargetMode="External"/><Relationship Id="rId4" Type="http://schemas.openxmlformats.org/officeDocument/2006/relationships/hyperlink" Target="https://lifove.github.io" TargetMode="External"/><Relationship Id="rId5" Type="http://schemas.openxmlformats.org/officeDocument/2006/relationships/image" Target="../media/image1.png"/><Relationship Id="rId6" Type="http://schemas.openxmlformats.org/officeDocument/2006/relationships/hyperlink" Target="https://docs.oracle.com/javase/tutorial/java/nutsandbolts/flow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cs.oracle.com/javase/tutorial/java/nutsandbolts/operators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oracle.com/javase/tutorial/java/nutsandbolts/op1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ECE20016-01/</a:t>
            </a:r>
            <a:r>
              <a:rPr lang="en-US" sz="2500"/>
              <a:t>ITP20003 Java Programming</a:t>
            </a:r>
            <a:endParaRPr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rgbClr val="FFF2CC"/>
                </a:solidFill>
              </a:rPr>
              <a:t>Language Basics</a:t>
            </a:r>
            <a:br>
              <a:rPr lang="en-US" sz="3800">
                <a:solidFill>
                  <a:srgbClr val="FFF2CC"/>
                </a:solidFill>
              </a:rPr>
            </a:br>
            <a:r>
              <a:rPr lang="en-US" sz="2800">
                <a:solidFill>
                  <a:srgbClr val="FFF2CC"/>
                </a:solidFill>
              </a:rPr>
              <a:t>(Operators,  Expressions,  Statements, and Blocks)</a:t>
            </a:r>
            <a:endParaRPr sz="1300">
              <a:solidFill>
                <a:srgbClr val="FFF2CC"/>
              </a:solidFill>
            </a:endParaRPr>
          </a:p>
        </p:txBody>
      </p:sp>
      <p:sp>
        <p:nvSpPr>
          <p:cNvPr id="129" name="Google Shape;129;p28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JC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205" name="Google Shape;205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Arithmetic Operators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Char char="○"/>
            </a:pPr>
            <a:r>
              <a:rPr lang="en-US"/>
              <a:t>Remainder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-US"/>
              <a:t>“ % ”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-US"/>
              <a:t>divides one operand by another and returns the remainder as its result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13716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2CC"/>
              </a:solidFill>
            </a:endParaRPr>
          </a:p>
        </p:txBody>
      </p:sp>
      <p:sp>
        <p:nvSpPr>
          <p:cNvPr id="206" name="Google Shape;206;p3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7" name="Google Shape;207;p37"/>
          <p:cNvSpPr txBox="1"/>
          <p:nvPr/>
        </p:nvSpPr>
        <p:spPr>
          <a:xfrm>
            <a:off x="1788082" y="2520825"/>
            <a:ext cx="5795700" cy="14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int x, y, z;                                                                                                      x = 5; y = 3;                                                                                                   z = x % y;                                                                                                          System.out.println(“The Result of % : ” + z);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8" name="Google Shape;208;p37"/>
          <p:cNvSpPr txBox="1"/>
          <p:nvPr/>
        </p:nvSpPr>
        <p:spPr>
          <a:xfrm>
            <a:off x="1559482" y="3180500"/>
            <a:ext cx="5795700" cy="14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			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		Then, console will show you "The Result of % : 2".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215" name="Google Shape;215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Arithmetic Operators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Char char="○"/>
            </a:pPr>
            <a:r>
              <a:rPr lang="en-US"/>
              <a:t>String Concatenation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-US"/>
              <a:t>“ + ”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-US"/>
              <a:t>Joining two strings together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13716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2CC"/>
              </a:solidFill>
            </a:endParaRPr>
          </a:p>
        </p:txBody>
      </p:sp>
      <p:sp>
        <p:nvSpPr>
          <p:cNvPr id="216" name="Google Shape;216;p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38"/>
          <p:cNvSpPr txBox="1"/>
          <p:nvPr/>
        </p:nvSpPr>
        <p:spPr>
          <a:xfrm>
            <a:off x="1788082" y="2520825"/>
            <a:ext cx="5795700" cy="14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class ConcatDemo{</a:t>
            </a: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                                                                                        	public static void main(String[] args){                                                                                                     		String firstString = “This is”;                                                                                                          		String secondString = “a concatenated string.”;                                             		System.out.println(firstString + secondString);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18" name="Google Shape;218;p38"/>
          <p:cNvSpPr txBox="1"/>
          <p:nvPr/>
        </p:nvSpPr>
        <p:spPr>
          <a:xfrm>
            <a:off x="1559482" y="3180500"/>
            <a:ext cx="5795700" cy="14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			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	      Then, console will show you "This is a concatenated string."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225" name="Google Shape;225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Demo: </a:t>
            </a:r>
            <a:r>
              <a:rPr lang="en-US"/>
              <a:t>The Arithmetic Operators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Char char="○"/>
            </a:pPr>
            <a:r>
              <a:rPr lang="en-US"/>
              <a:t>ArithmaticDemo 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Char char="○"/>
            </a:pPr>
            <a:r>
              <a:rPr lang="en-US"/>
              <a:t>ConcatDemo</a:t>
            </a: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(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https://docs.oracle.com/javase/tutorial/java/nutsandbolts/op1.html</a:t>
            </a:r>
            <a:r>
              <a:rPr lang="en-US"/>
              <a:t> 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13716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2CC"/>
              </a:solidFill>
            </a:endParaRPr>
          </a:p>
        </p:txBody>
      </p:sp>
      <p:sp>
        <p:nvSpPr>
          <p:cNvPr id="226" name="Google Shape;226;p3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233" name="Google Shape;233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Unary Operators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Char char="○"/>
            </a:pPr>
            <a:r>
              <a:rPr lang="en-US"/>
              <a:t>Require </a:t>
            </a:r>
            <a:r>
              <a:rPr lang="en-US">
                <a:solidFill>
                  <a:srgbClr val="FFF2CC"/>
                </a:solidFill>
              </a:rPr>
              <a:t>only one operand!</a:t>
            </a:r>
            <a:endParaRPr>
              <a:solidFill>
                <a:srgbClr val="FFF2CC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Perform various operations such as incrementing/decrementing a value by one, negating an expression, or inverting the value of a boolean</a:t>
            </a:r>
            <a:endParaRPr>
              <a:solidFill>
                <a:srgbClr val="CCCCCC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13716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2CC"/>
              </a:solidFill>
            </a:endParaRPr>
          </a:p>
        </p:txBody>
      </p:sp>
      <p:sp>
        <p:nvSpPr>
          <p:cNvPr id="234" name="Google Shape;234;p4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35" name="Google Shape;235;p40"/>
          <p:cNvGraphicFramePr/>
          <p:nvPr/>
        </p:nvGraphicFramePr>
        <p:xfrm>
          <a:off x="1093625" y="266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{8BCE9A26-F733-4A2E-A564-51DFFA618E95}</a:tableStyleId>
              </a:tblPr>
              <a:tblGrid>
                <a:gridCol w="1291600"/>
                <a:gridCol w="5836250"/>
              </a:tblGrid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Operators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Description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+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Unary plus operator; indicates positive value (default is also positive)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-</a:t>
                      </a:r>
                      <a:endParaRPr sz="1500">
                        <a:solidFill>
                          <a:srgbClr val="FFFFFF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Unary minus operator; negates an expression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++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Increment operator; increments a value by 1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Nanum Myeongjo"/>
                          <a:ea typeface="Nanum Myeongjo"/>
                          <a:cs typeface="Nanum Myeongjo"/>
                          <a:sym typeface="Nanum Myeongjo"/>
                        </a:rPr>
                        <a:t>--</a:t>
                      </a:r>
                      <a:endParaRPr sz="1500">
                        <a:solidFill>
                          <a:srgbClr val="FFFFFF"/>
                        </a:solidFill>
                        <a:latin typeface="Nanum Myeongjo"/>
                        <a:ea typeface="Nanum Myeongjo"/>
                        <a:cs typeface="Nanum Myeongjo"/>
                        <a:sym typeface="Nanum Myeongjo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Decrement operator; decrements a value by 1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!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Logical complement operator; inverts the value of a boolean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242" name="Google Shape;242;p41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Unary Demo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2CC"/>
              </a:solidFill>
            </a:endParaRPr>
          </a:p>
        </p:txBody>
      </p:sp>
      <p:sp>
        <p:nvSpPr>
          <p:cNvPr id="243" name="Google Shape;243;p4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4" name="Google Shape;244;p41"/>
          <p:cNvSpPr txBox="1"/>
          <p:nvPr/>
        </p:nvSpPr>
        <p:spPr>
          <a:xfrm>
            <a:off x="1175850" y="1514950"/>
            <a:ext cx="3138900" cy="28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class Unary Demo{                                                                                                    	     public static void main(String[] args){                                                                                                     </a:t>
            </a: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		int result = +1;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		// result is now 1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		System.out.println(result);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		result--;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		// result is now 0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		System.out.println(result);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		result++;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              // result is now 1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              System.out.println(result);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    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5" name="Google Shape;245;p41"/>
          <p:cNvSpPr txBox="1"/>
          <p:nvPr/>
        </p:nvSpPr>
        <p:spPr>
          <a:xfrm>
            <a:off x="5266875" y="1514950"/>
            <a:ext cx="3138900" cy="24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</a:t>
            </a: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result = -result;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// result is now -1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System.out.println(result);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boolean success = false;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// false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System.out.println(success);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// true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System.out.println(!success);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}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}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46" name="Google Shape;246;p41"/>
          <p:cNvCxnSpPr/>
          <p:nvPr/>
        </p:nvCxnSpPr>
        <p:spPr>
          <a:xfrm>
            <a:off x="4742600" y="1309475"/>
            <a:ext cx="0" cy="35010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253" name="Google Shape;253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Unary Operators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Char char="○"/>
            </a:pPr>
            <a:r>
              <a:rPr lang="en-US"/>
              <a:t>The increment/decrement operators can be applied before or after the operand</a:t>
            </a:r>
            <a:endParaRPr>
              <a:solidFill>
                <a:srgbClr val="FFF2CC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The code result++; and ++result; will both end in result being incremented by one</a:t>
            </a:r>
            <a:endParaRPr>
              <a:solidFill>
                <a:srgbClr val="CCCCCC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Difference: </a:t>
            </a:r>
            <a:r>
              <a:rPr lang="en-US">
                <a:solidFill>
                  <a:srgbClr val="FFF2CC"/>
                </a:solidFill>
              </a:rPr>
              <a:t>prefix</a:t>
            </a:r>
            <a:r>
              <a:rPr lang="en-US">
                <a:solidFill>
                  <a:srgbClr val="CCCCCC"/>
                </a:solidFill>
              </a:rPr>
              <a:t> version(++result) evaluates to </a:t>
            </a:r>
            <a:r>
              <a:rPr lang="en-US">
                <a:solidFill>
                  <a:srgbClr val="FFF2CC"/>
                </a:solidFill>
              </a:rPr>
              <a:t>the incremented value</a:t>
            </a:r>
            <a:r>
              <a:rPr lang="en-US">
                <a:solidFill>
                  <a:srgbClr val="CCCCCC"/>
                </a:solidFill>
              </a:rPr>
              <a:t>            </a:t>
            </a:r>
            <a:r>
              <a:rPr lang="en-US" sz="1700">
                <a:solidFill>
                  <a:srgbClr val="CCCCCC"/>
                </a:solidFill>
              </a:rPr>
              <a:t>   </a:t>
            </a:r>
            <a:r>
              <a:rPr lang="en-US">
                <a:solidFill>
                  <a:srgbClr val="CCCCCC"/>
                </a:solidFill>
              </a:rPr>
              <a:t>	</a:t>
            </a:r>
            <a:r>
              <a:rPr lang="en-US" sz="1700">
                <a:solidFill>
                  <a:srgbClr val="CCCCCC"/>
                </a:solidFill>
              </a:rPr>
              <a:t> 	  	  </a:t>
            </a:r>
            <a:r>
              <a:rPr lang="en-US">
                <a:solidFill>
                  <a:srgbClr val="FFF2CC"/>
                </a:solidFill>
              </a:rPr>
              <a:t>postfix</a:t>
            </a:r>
            <a:r>
              <a:rPr lang="en-US">
                <a:solidFill>
                  <a:srgbClr val="CCCCCC"/>
                </a:solidFill>
              </a:rPr>
              <a:t> </a:t>
            </a:r>
            <a:r>
              <a:rPr lang="en-US" sz="1700">
                <a:solidFill>
                  <a:srgbClr val="CCCCCC"/>
                </a:solidFill>
              </a:rPr>
              <a:t>version(result++) evaluates to </a:t>
            </a:r>
            <a:r>
              <a:rPr lang="en-US" sz="1700">
                <a:solidFill>
                  <a:srgbClr val="FFF2CC"/>
                </a:solidFill>
              </a:rPr>
              <a:t>the original value.</a:t>
            </a:r>
            <a:endParaRPr sz="1700">
              <a:solidFill>
                <a:srgbClr val="FFF2CC"/>
              </a:solidFill>
            </a:endParaRPr>
          </a:p>
        </p:txBody>
      </p:sp>
      <p:sp>
        <p:nvSpPr>
          <p:cNvPr id="254" name="Google Shape;254;p4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5" name="Google Shape;255;p42"/>
          <p:cNvSpPr txBox="1"/>
          <p:nvPr/>
        </p:nvSpPr>
        <p:spPr>
          <a:xfrm>
            <a:off x="988175" y="2839100"/>
            <a:ext cx="31389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class PrePostDemo {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public static void main(String[] args){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int i = 3;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i++;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// prints 4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System.out.println(i);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++i;			   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// prints </a:t>
            </a: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System.out.println(i);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6" name="Google Shape;256;p42"/>
          <p:cNvSpPr txBox="1"/>
          <p:nvPr/>
        </p:nvSpPr>
        <p:spPr>
          <a:xfrm>
            <a:off x="4852375" y="2991500"/>
            <a:ext cx="3138900" cy="28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// prints 6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System.out.println(++i);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// prints 6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System.out.println(i++);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// prints 7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System.out.println(i);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}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}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    </a:t>
            </a:r>
            <a:endParaRPr sz="1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57" name="Google Shape;257;p42"/>
          <p:cNvCxnSpPr/>
          <p:nvPr/>
        </p:nvCxnSpPr>
        <p:spPr>
          <a:xfrm>
            <a:off x="4398525" y="2991500"/>
            <a:ext cx="0" cy="18057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264" name="Google Shape;264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Equality and Relational Operators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The equality and relational operators determine if one operand is (...) another operand</a:t>
            </a:r>
            <a:endParaRPr sz="1700"/>
          </a:p>
        </p:txBody>
      </p:sp>
      <p:sp>
        <p:nvSpPr>
          <p:cNvPr id="265" name="Google Shape;265;p4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66" name="Google Shape;266;p43"/>
          <p:cNvGraphicFramePr/>
          <p:nvPr/>
        </p:nvGraphicFramePr>
        <p:xfrm>
          <a:off x="1093625" y="2286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{8BCE9A26-F733-4A2E-A564-51DFFA618E95}</a:tableStyleId>
              </a:tblPr>
              <a:tblGrid>
                <a:gridCol w="1291600"/>
                <a:gridCol w="5836250"/>
              </a:tblGrid>
              <a:tr h="336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Operators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Description (...)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==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equal to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!=</a:t>
                      </a:r>
                      <a:endParaRPr sz="1500">
                        <a:solidFill>
                          <a:srgbClr val="FFFFFF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not equal to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&gt;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greater than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Nanum Myeongjo"/>
                          <a:ea typeface="Nanum Myeongjo"/>
                          <a:cs typeface="Nanum Myeongjo"/>
                          <a:sym typeface="Nanum Myeongjo"/>
                        </a:rPr>
                        <a:t>&gt;=</a:t>
                      </a:r>
                      <a:endParaRPr sz="1500">
                        <a:solidFill>
                          <a:srgbClr val="FFFFFF"/>
                        </a:solidFill>
                        <a:latin typeface="Nanum Myeongjo"/>
                        <a:ea typeface="Nanum Myeongjo"/>
                        <a:cs typeface="Nanum Myeongjo"/>
                        <a:sym typeface="Nanum Myeongjo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greater than or equal to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Nanum Myeongjo"/>
                          <a:ea typeface="Nanum Myeongjo"/>
                          <a:cs typeface="Nanum Myeongjo"/>
                          <a:sym typeface="Nanum Myeongjo"/>
                        </a:rPr>
                        <a:t>&lt;</a:t>
                      </a:r>
                      <a:endParaRPr sz="1500">
                        <a:solidFill>
                          <a:srgbClr val="FFFFFF"/>
                        </a:solidFill>
                        <a:latin typeface="Nanum Myeongjo"/>
                        <a:ea typeface="Nanum Myeongjo"/>
                        <a:cs typeface="Nanum Myeongjo"/>
                        <a:sym typeface="Nanum Myeongjo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less than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&lt;=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less than or equal to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273" name="Google Shape;273;p44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Demo: The Equality and Relational Operators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2CC"/>
              </a:solidFill>
            </a:endParaRPr>
          </a:p>
        </p:txBody>
      </p:sp>
      <p:sp>
        <p:nvSpPr>
          <p:cNvPr id="274" name="Google Shape;274;p4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5" name="Google Shape;275;p44"/>
          <p:cNvSpPr txBox="1"/>
          <p:nvPr/>
        </p:nvSpPr>
        <p:spPr>
          <a:xfrm>
            <a:off x="1328250" y="1438750"/>
            <a:ext cx="3138900" cy="28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class ComparisonDemo {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public static void main(String[] args){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int value1 = 1;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int value2 = 2;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if(value1 == value2)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System.out.println("value1 == value2");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if(value1 != value2)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System.out.println("value1 != value2");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if(value1 &gt; value2)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System.out.println("value1 &gt; value2");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if(value1 &lt; value2)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System.out.println("value1 &lt; value2");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if(value1 &lt;= value2)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System.out.println("value1 &lt;= value2");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}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}</a:t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282" name="Google Shape;282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Conditional Operators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The &amp;&amp; and || operators perform Conditional-AND and Conditional-OR operations on two boolean expressions.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-US"/>
              <a:t>&amp;&amp; Conditional-AND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-US"/>
              <a:t>|| Conditional-OR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"Short-circuiting"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-US"/>
              <a:t>true &amp;&amp; false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700"/>
              <a:buChar char="■"/>
            </a:pPr>
            <a:r>
              <a:rPr lang="en-US">
                <a:solidFill>
                  <a:srgbClr val="FFF2CC"/>
                </a:solidFill>
              </a:rPr>
              <a:t>false &amp;&amp; true</a:t>
            </a:r>
            <a:endParaRPr>
              <a:solidFill>
                <a:srgbClr val="FFF2CC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-US"/>
              <a:t>false || true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1700"/>
              <a:buChar char="■"/>
            </a:pPr>
            <a:r>
              <a:rPr lang="en-US">
                <a:solidFill>
                  <a:srgbClr val="FFF2CC"/>
                </a:solidFill>
              </a:rPr>
              <a:t>true || false</a:t>
            </a:r>
            <a:endParaRPr>
              <a:solidFill>
                <a:srgbClr val="FFF2CC"/>
              </a:solidFill>
            </a:endParaRPr>
          </a:p>
        </p:txBody>
      </p:sp>
      <p:sp>
        <p:nvSpPr>
          <p:cNvPr id="283" name="Google Shape;283;p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4" name="Google Shape;284;p45"/>
          <p:cNvSpPr txBox="1"/>
          <p:nvPr/>
        </p:nvSpPr>
        <p:spPr>
          <a:xfrm>
            <a:off x="4792475" y="2200750"/>
            <a:ext cx="4393800" cy="28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class ConditionalDemo1 {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public static void main(String[] args){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int value1 = 1;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int value2 = 2;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if((value1 == 1) &amp;&amp; (value2 == 2))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System.out.println("value1 is 1 AND value2 is 2");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if((value1 == 1) || (value2 == 1))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System.out.println("value1 is 1 OR value2 is 1");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}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}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291" name="Google Shape;291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Conditional Operators (2)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Another conditional operator '?'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-US"/>
              <a:t>If someCondition is true, assign the value of value1 to result. Otherwise, assign the value of value2 to result. Good for readable code in some cases.</a:t>
            </a:r>
            <a:endParaRPr/>
          </a:p>
        </p:txBody>
      </p:sp>
      <p:sp>
        <p:nvSpPr>
          <p:cNvPr id="292" name="Google Shape;292;p4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3" name="Google Shape;293;p46"/>
          <p:cNvSpPr txBox="1"/>
          <p:nvPr/>
        </p:nvSpPr>
        <p:spPr>
          <a:xfrm>
            <a:off x="2571325" y="2387185"/>
            <a:ext cx="3948000" cy="25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class ConditionalDemo2 {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public static void main(String[] args){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int value1 = 1;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int value2 = 2;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int result;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boolean someCondition = true;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result = </a:t>
            </a:r>
            <a:r>
              <a:rPr lang="en-US" sz="15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someCondition ? value1 : value2;</a:t>
            </a:r>
            <a:endParaRPr sz="1500">
              <a:solidFill>
                <a:srgbClr val="FFF2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System.out.println(result);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}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}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/>
          <p:nvPr>
            <p:ph type="title"/>
          </p:nvPr>
        </p:nvSpPr>
        <p:spPr>
          <a:xfrm>
            <a:off x="533400" y="214313"/>
            <a:ext cx="7010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Tentative Schedule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5" name="Google Shape;135;p29"/>
          <p:cNvSpPr txBox="1"/>
          <p:nvPr/>
        </p:nvSpPr>
        <p:spPr>
          <a:xfrm>
            <a:off x="138100" y="4624388"/>
            <a:ext cx="90498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1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This schedule can be modified according to the students’ performance and other reasons.</a:t>
            </a:r>
            <a:endParaRPr/>
          </a:p>
        </p:txBody>
      </p:sp>
      <p:sp>
        <p:nvSpPr>
          <p:cNvPr id="136" name="Google Shape;136;p29"/>
          <p:cNvSpPr txBox="1"/>
          <p:nvPr>
            <p:ph idx="12" type="sldNum"/>
          </p:nvPr>
        </p:nvSpPr>
        <p:spPr>
          <a:xfrm>
            <a:off x="6804025" y="4914900"/>
            <a:ext cx="1905000" cy="228600"/>
          </a:xfrm>
          <a:prstGeom prst="rect">
            <a:avLst/>
          </a:prstGeom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137" name="Google Shape;137;p29"/>
          <p:cNvGraphicFramePr/>
          <p:nvPr/>
        </p:nvGraphicFramePr>
        <p:xfrm>
          <a:off x="1403350" y="77747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{8BCE9A26-F733-4A2E-A564-51DFFA618E95}</a:tableStyleId>
              </a:tblPr>
              <a:tblGrid>
                <a:gridCol w="1320800"/>
                <a:gridCol w="5280025"/>
              </a:tblGrid>
              <a:tr h="213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Weeks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7150" marB="0" marR="9525" marL="952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Topics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7150" marB="0" marR="9525" marL="95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trike="sngStrike">
                          <a:solidFill>
                            <a:srgbClr val="CCCCCC"/>
                          </a:solidFill>
                        </a:rPr>
                        <a:t>Introduction Java Runtime environments</a:t>
                      </a:r>
                      <a:endParaRPr b="1" strike="sngStrike">
                        <a:solidFill>
                          <a:srgbClr val="CCCCCC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4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trike="sngStrike">
                          <a:solidFill>
                            <a:srgbClr val="CACACA"/>
                          </a:solidFill>
                        </a:rPr>
                        <a:t>Object-oriented concept Packages and objects</a:t>
                      </a:r>
                      <a:endParaRPr sz="1100" strike="sngStrike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trike="sngStrike">
                          <a:solidFill>
                            <a:srgbClr val="CACACA"/>
                          </a:solidFill>
                        </a:rPr>
                        <a:t>Class and its members</a:t>
                      </a:r>
                      <a:endParaRPr sz="1100" strike="sngStrike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Language Basics, Branching and Loop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String and Number classes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Arrays, Recursion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Inheritance, Polymorphism, and Interfaces Abstract data type and Interfaces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4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Basic data structures ArrayList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HashMap Midterm Exam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Exception Handling, Streams and File I/O (1)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11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Streams and File I/O (2), Java Programming practice (1)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Java Programming practice (2), Dynamic Data structure and Generics (1)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13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Dynamic Data structure and Generics (2) GUI and Event-driven Programming (1)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4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GUI and Event-driven Programming (2),  Concurrency (1)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Concurrency (2) , Summary</a:t>
                      </a:r>
                      <a:r>
                        <a:rPr b="1" lang="en-US" sz="1400">
                          <a:solidFill>
                            <a:srgbClr val="CACACA"/>
                          </a:solidFill>
                        </a:rPr>
                        <a:t>	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16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Final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300" name="Google Shape;300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Type Comparison Operator instanceof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The "</a:t>
            </a:r>
            <a:r>
              <a:rPr lang="en-US">
                <a:solidFill>
                  <a:srgbClr val="FFF2CC"/>
                </a:solidFill>
              </a:rPr>
              <a:t>instanceof</a:t>
            </a:r>
            <a:r>
              <a:rPr lang="en-US"/>
              <a:t>" operator compares an object to a specified type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'null' is not an instance of anything!!</a:t>
            </a:r>
            <a:endParaRPr sz="1700"/>
          </a:p>
        </p:txBody>
      </p:sp>
      <p:sp>
        <p:nvSpPr>
          <p:cNvPr id="301" name="Google Shape;301;p4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2" name="Google Shape;302;p47"/>
          <p:cNvSpPr txBox="1"/>
          <p:nvPr/>
        </p:nvSpPr>
        <p:spPr>
          <a:xfrm>
            <a:off x="542850" y="2080875"/>
            <a:ext cx="4393800" cy="28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class InstanceofDemo {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public static void main(String[] args) {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Parent obj1 = new Parent();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Parent obj2 = new Child();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System.out.println("obj1 instanceof Parent: "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+ (obj1 instanceof Parent));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System.out.println("obj1 instanceof Child: "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+ (obj1 instanceof Child));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System.out.println("obj1 instanceof MyInterface: "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+ (obj1 instanceof MyInterface));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03" name="Google Shape;303;p47"/>
          <p:cNvSpPr txBox="1"/>
          <p:nvPr/>
        </p:nvSpPr>
        <p:spPr>
          <a:xfrm>
            <a:off x="5012850" y="1951150"/>
            <a:ext cx="4393800" cy="28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System.out.println("obj2 instanceof Parent: "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+ (obj2 instanceof Parent));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System.out.println("obj2 instanceof Child: "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+ (obj2 instanceof Child));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System.out.println("obj2 instanceof MyInterface: "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    + (obj2 instanceof MyInterface));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}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}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class Parent {}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class Child extends Parent implements MyInterface {}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interface MyInterface {}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04" name="Google Shape;304;p47"/>
          <p:cNvCxnSpPr/>
          <p:nvPr/>
        </p:nvCxnSpPr>
        <p:spPr>
          <a:xfrm>
            <a:off x="4905925" y="2084250"/>
            <a:ext cx="0" cy="29724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311" name="Google Shape;311;p48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Bitwise and Bit Shift Operators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What does Bitwise Operator mean?</a:t>
            </a:r>
            <a:endParaRPr>
              <a:solidFill>
                <a:srgbClr val="CCCCCC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■"/>
            </a:pPr>
            <a:r>
              <a:rPr lang="en-US">
                <a:solidFill>
                  <a:srgbClr val="CCCCCC"/>
                </a:solidFill>
              </a:rPr>
              <a:t>It is an operator used to perform bitwise operations on </a:t>
            </a:r>
            <a:r>
              <a:rPr lang="en-US">
                <a:solidFill>
                  <a:srgbClr val="FFF2CC"/>
                </a:solidFill>
              </a:rPr>
              <a:t>bit patterns or binary</a:t>
            </a:r>
            <a:r>
              <a:rPr lang="en-US">
                <a:solidFill>
                  <a:srgbClr val="CCCCCC"/>
                </a:solidFill>
              </a:rPr>
              <a:t> </a:t>
            </a:r>
            <a:r>
              <a:rPr lang="en-US">
                <a:solidFill>
                  <a:srgbClr val="FFF2CC"/>
                </a:solidFill>
              </a:rPr>
              <a:t>numerals</a:t>
            </a:r>
            <a:r>
              <a:rPr lang="en-US">
                <a:solidFill>
                  <a:srgbClr val="CCCCCC"/>
                </a:solidFill>
              </a:rPr>
              <a:t> that involve the manipulation of individual bits</a:t>
            </a:r>
            <a:endParaRPr>
              <a:solidFill>
                <a:srgbClr val="CCCCCC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When we use?</a:t>
            </a:r>
            <a:endParaRPr>
              <a:solidFill>
                <a:srgbClr val="CCCCCC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■"/>
            </a:pPr>
            <a:r>
              <a:rPr lang="en-US">
                <a:solidFill>
                  <a:srgbClr val="CCCCCC"/>
                </a:solidFill>
              </a:rPr>
              <a:t>Embedded software for controlling different functions in the chip and indicating the status of hardware by manipulating the individual bits of hardware registers of embedded microcontrollers</a:t>
            </a:r>
            <a:endParaRPr>
              <a:solidFill>
                <a:srgbClr val="CCCCCC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■"/>
            </a:pPr>
            <a:r>
              <a:rPr lang="en-US">
                <a:solidFill>
                  <a:srgbClr val="CCCCCC"/>
                </a:solidFill>
              </a:rPr>
              <a:t>Low-level programming for applications such as device drivers, cryptographic software, video decoding software, memory allocators, compression software and graphics</a:t>
            </a:r>
            <a:endParaRPr>
              <a:solidFill>
                <a:srgbClr val="CCCCCC"/>
              </a:solidFill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CCCCC"/>
              </a:solidFill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>
                <a:solidFill>
                  <a:schemeClr val="hlink"/>
                </a:solidFill>
                <a:hlinkClick r:id="rId3"/>
              </a:rPr>
              <a:t>https://www.techopedia.com/definition/3467/bitwise-operator</a:t>
            </a:r>
            <a:r>
              <a:rPr lang="en-US" sz="1400">
                <a:solidFill>
                  <a:srgbClr val="CCCCCC"/>
                </a:solidFill>
              </a:rPr>
              <a:t> </a:t>
            </a:r>
            <a:endParaRPr sz="1400">
              <a:solidFill>
                <a:srgbClr val="CCCCCC"/>
              </a:solidFill>
            </a:endParaRPr>
          </a:p>
        </p:txBody>
      </p:sp>
      <p:sp>
        <p:nvSpPr>
          <p:cNvPr id="312" name="Google Shape;312;p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319" name="Google Shape;319;p49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Bitwise and Bit Shift Operators</a:t>
            </a:r>
            <a:endParaRPr/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Font typeface="Average"/>
              <a:buChar char="○"/>
            </a:pPr>
            <a:r>
              <a:rPr lang="en-US">
                <a:solidFill>
                  <a:srgbClr val="CCCCCC"/>
                </a:solidFill>
              </a:rPr>
              <a:t>So, you may not use these operators actively but worth to know. Game application used these operators.</a:t>
            </a:r>
            <a:endParaRPr>
              <a:solidFill>
                <a:srgbClr val="CCCCCC"/>
              </a:solidFill>
            </a:endParaRPr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Operators</a:t>
            </a:r>
            <a:endParaRPr>
              <a:solidFill>
                <a:srgbClr val="CCCCCC"/>
              </a:solidFill>
            </a:endParaRPr>
          </a:p>
          <a:p>
            <a:pPr indent="-3365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■"/>
            </a:pPr>
            <a:r>
              <a:rPr lang="en-US">
                <a:solidFill>
                  <a:srgbClr val="CCCCCC"/>
                </a:solidFill>
              </a:rPr>
              <a:t>"&lt;&lt;" : Shift a bit pattern to the left.</a:t>
            </a:r>
            <a:endParaRPr>
              <a:solidFill>
                <a:srgbClr val="CCCCCC"/>
              </a:solidFill>
            </a:endParaRPr>
          </a:p>
          <a:p>
            <a:pPr indent="-3365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●"/>
            </a:pPr>
            <a:r>
              <a:rPr lang="en-US">
                <a:solidFill>
                  <a:srgbClr val="CCCCCC"/>
                </a:solidFill>
              </a:rPr>
              <a:t>e.g.,  System.out.println(2&lt;&lt;4);  // prints 32  (0b10 → 0b100000)</a:t>
            </a:r>
            <a:endParaRPr>
              <a:solidFill>
                <a:srgbClr val="CCCCCC"/>
              </a:solidFill>
            </a:endParaRPr>
          </a:p>
          <a:p>
            <a:pPr indent="-3365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■"/>
            </a:pPr>
            <a:r>
              <a:rPr lang="en-US">
                <a:solidFill>
                  <a:srgbClr val="CCCCCC"/>
                </a:solidFill>
              </a:rPr>
              <a:t>"&gt;&gt;": Shift a bit pattern to the right.</a:t>
            </a:r>
            <a:endParaRPr>
              <a:solidFill>
                <a:srgbClr val="CCCCCC"/>
              </a:solidFill>
            </a:endParaRPr>
          </a:p>
          <a:p>
            <a:pPr indent="-3365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■"/>
            </a:pPr>
            <a:r>
              <a:rPr lang="en-US">
                <a:solidFill>
                  <a:srgbClr val="CCCCCC"/>
                </a:solidFill>
              </a:rPr>
              <a:t>"&gt;&gt;&gt;": See this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https://stackoverflow.com/questions/2811319/difference-between-and</a:t>
            </a:r>
            <a:r>
              <a:rPr lang="en-US">
                <a:solidFill>
                  <a:srgbClr val="CCCCCC"/>
                </a:solidFill>
              </a:rPr>
              <a:t> 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20" name="Google Shape;320;p4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327" name="Google Shape;327;p50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Bitwise and Bit Shift Operators</a:t>
            </a:r>
            <a:endParaRPr/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Font typeface="Average"/>
              <a:buChar char="○"/>
            </a:pPr>
            <a:r>
              <a:rPr lang="en-US">
                <a:solidFill>
                  <a:srgbClr val="CCCCCC"/>
                </a:solidFill>
              </a:rPr>
              <a:t>&amp;: Bitwise AND</a:t>
            </a:r>
            <a:endParaRPr>
              <a:solidFill>
                <a:srgbClr val="CCCCCC"/>
              </a:solidFill>
            </a:endParaRPr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^: exclusive OR (XOR)</a:t>
            </a:r>
            <a:endParaRPr>
              <a:solidFill>
                <a:srgbClr val="CCCCCC"/>
              </a:solidFill>
            </a:endParaRPr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|: inclusive OR (OR)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28" name="Google Shape;328;p5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9" name="Google Shape;329;p50"/>
          <p:cNvSpPr txBox="1"/>
          <p:nvPr/>
        </p:nvSpPr>
        <p:spPr>
          <a:xfrm>
            <a:off x="2571325" y="2387176"/>
            <a:ext cx="3948000" cy="22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class BitDemo {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public static void main(String[] args) {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int bitmask = 0b0110;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int val = 0b1011;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// prints "2"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    System.out.println(val &amp; bitmask);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   }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}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 </a:t>
            </a:r>
            <a:r>
              <a:rPr lang="en-US" sz="1800"/>
              <a:t>(</a:t>
            </a:r>
            <a:r>
              <a:rPr lang="en-US" sz="1800" u="sng">
                <a:solidFill>
                  <a:schemeClr val="hlink"/>
                </a:solidFill>
                <a:hlinkClick r:id="rId3"/>
              </a:rPr>
              <a:t>https://docs.oracle.com/javase/tutorial/java/nutsandbolts/operators.html</a:t>
            </a:r>
            <a:r>
              <a:rPr lang="en-US" sz="1800"/>
              <a:t>)</a:t>
            </a:r>
            <a:endParaRPr sz="1800"/>
          </a:p>
        </p:txBody>
      </p:sp>
      <p:sp>
        <p:nvSpPr>
          <p:cNvPr id="336" name="Google Shape;336;p5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7" name="Google Shape;337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en-US">
                <a:solidFill>
                  <a:srgbClr val="FFFFFF"/>
                </a:solidFill>
              </a:rPr>
              <a:t>Operators in Java</a:t>
            </a:r>
            <a:endParaRPr>
              <a:solidFill>
                <a:srgbClr val="FFFFFF"/>
              </a:solidFill>
            </a:endParaRPr>
          </a:p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2100"/>
              <a:buChar char="●"/>
            </a:pPr>
            <a:r>
              <a:rPr lang="en-US">
                <a:solidFill>
                  <a:srgbClr val="FFF2CC"/>
                </a:solidFill>
              </a:rPr>
              <a:t>Expressions, Statements, and Blocks</a:t>
            </a:r>
            <a:endParaRPr>
              <a:solidFill>
                <a:srgbClr val="FFF2CC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Expressions, Statements, and Blocks</a:t>
            </a:r>
            <a:endParaRPr/>
          </a:p>
        </p:txBody>
      </p:sp>
      <p:sp>
        <p:nvSpPr>
          <p:cNvPr id="344" name="Google Shape;344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Expressions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An expression is a construct made up of variables, operators, and method invocations, which are constructed according to the </a:t>
            </a:r>
            <a:r>
              <a:rPr lang="en-US">
                <a:solidFill>
                  <a:srgbClr val="FFF2CC"/>
                </a:solidFill>
              </a:rPr>
              <a:t>syntax of the language</a:t>
            </a:r>
            <a:r>
              <a:rPr lang="en-US">
                <a:solidFill>
                  <a:srgbClr val="CCCCCC"/>
                </a:solidFill>
              </a:rPr>
              <a:t>, that </a:t>
            </a:r>
            <a:r>
              <a:rPr lang="en-US">
                <a:solidFill>
                  <a:srgbClr val="FFF2CC"/>
                </a:solidFill>
              </a:rPr>
              <a:t>evaluates to a single value</a:t>
            </a:r>
            <a:endParaRPr>
              <a:solidFill>
                <a:srgbClr val="FFF2CC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The data type of the value returned by an expression depends on the elements used in the expression.</a:t>
            </a:r>
            <a:endParaRPr>
              <a:solidFill>
                <a:srgbClr val="CCCCCC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CCC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45" name="Google Shape;345;p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6" name="Google Shape;346;p52"/>
          <p:cNvSpPr txBox="1"/>
          <p:nvPr/>
        </p:nvSpPr>
        <p:spPr>
          <a:xfrm>
            <a:off x="774725" y="3002675"/>
            <a:ext cx="78603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b="1" lang="en-US" sz="15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cadence = 0</a:t>
            </a:r>
            <a:r>
              <a:rPr lang="en-US" sz="15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; // cadence = 0 returns an </a:t>
            </a:r>
            <a:r>
              <a:rPr lang="en-US" sz="1500">
                <a:solidFill>
                  <a:srgbClr val="FFF2CC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5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because </a:t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// ‘=’ operator returns a value of the same data</a:t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// type as its </a:t>
            </a:r>
            <a:r>
              <a:rPr lang="en-US" sz="1500">
                <a:solidFill>
                  <a:srgbClr val="FFF2CC"/>
                </a:solidFill>
                <a:latin typeface="Courier New"/>
                <a:ea typeface="Courier New"/>
                <a:cs typeface="Courier New"/>
                <a:sym typeface="Courier New"/>
              </a:rPr>
              <a:t>left-hand operand.</a:t>
            </a:r>
            <a:endParaRPr sz="1500">
              <a:solidFill>
                <a:srgbClr val="FFF2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2CC"/>
                </a:solidFill>
                <a:latin typeface="Courier New"/>
                <a:ea typeface="Courier New"/>
                <a:cs typeface="Courier New"/>
                <a:sym typeface="Courier New"/>
              </a:rPr>
              <a:t>int </a:t>
            </a:r>
            <a:r>
              <a:rPr lang="en-US" sz="15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myCharInInt = 'a';</a:t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System.out.println(myCharInInt);</a:t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2CC"/>
                </a:solidFill>
                <a:latin typeface="Courier New"/>
                <a:ea typeface="Courier New"/>
                <a:cs typeface="Courier New"/>
                <a:sym typeface="Courier New"/>
              </a:rPr>
              <a:t>Char </a:t>
            </a:r>
            <a:r>
              <a:rPr lang="en-US" sz="15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myChar ='a';</a:t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System.out.println(myChar);</a:t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Expressions, Statements, and Blocks</a:t>
            </a:r>
            <a:endParaRPr/>
          </a:p>
        </p:txBody>
      </p:sp>
      <p:sp>
        <p:nvSpPr>
          <p:cNvPr id="353" name="Google Shape;353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Compound Expression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The Java programming language allows to construct compound expressions form various smaller expressions.</a:t>
            </a:r>
            <a:endParaRPr>
              <a:solidFill>
                <a:srgbClr val="CCCCCC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Some expressions give </a:t>
            </a:r>
            <a:r>
              <a:rPr lang="en-US">
                <a:solidFill>
                  <a:srgbClr val="FFF2CC"/>
                </a:solidFill>
              </a:rPr>
              <a:t>different result</a:t>
            </a:r>
            <a:r>
              <a:rPr lang="en-US">
                <a:solidFill>
                  <a:srgbClr val="CCCCCC"/>
                </a:solidFill>
              </a:rPr>
              <a:t>, depending on whether you perform the addition or the division operations first</a:t>
            </a:r>
            <a:endParaRPr>
              <a:solidFill>
                <a:srgbClr val="CCCCCC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CCC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54" name="Google Shape;354;p5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355" name="Google Shape;355;p53"/>
          <p:cNvGraphicFramePr/>
          <p:nvPr/>
        </p:nvGraphicFramePr>
        <p:xfrm>
          <a:off x="1107975" y="3037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{8BCE9A26-F733-4A2E-A564-51DFFA618E95}</a:tableStyleId>
              </a:tblPr>
              <a:tblGrid>
                <a:gridCol w="3471800"/>
                <a:gridCol w="3656050"/>
              </a:tblGrid>
              <a:tr h="336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Ambiguous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Unambiguous(Recommended)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x + y / 100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(x + y) / 100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x + y /100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x + (y / 100)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56" name="Google Shape;356;p53"/>
          <p:cNvSpPr txBox="1"/>
          <p:nvPr/>
        </p:nvSpPr>
        <p:spPr>
          <a:xfrm>
            <a:off x="3028525" y="4215983"/>
            <a:ext cx="39480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FF2CC"/>
                </a:solidFill>
                <a:latin typeface="Average"/>
                <a:ea typeface="Average"/>
                <a:cs typeface="Average"/>
                <a:sym typeface="Average"/>
              </a:rPr>
              <a:t>Use ‘( )’ to avoid Ambiguousness</a:t>
            </a:r>
            <a:endParaRPr sz="2000">
              <a:solidFill>
                <a:srgbClr val="FFF2CC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363" name="Google Shape;363;p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364" name="Google Shape;364;p54"/>
          <p:cNvGraphicFramePr/>
          <p:nvPr/>
        </p:nvGraphicFramePr>
        <p:xfrm>
          <a:off x="1104050" y="1138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{8BCE9A26-F733-4A2E-A564-51DFFA618E95}</a:tableStyleId>
              </a:tblPr>
              <a:tblGrid>
                <a:gridCol w="2146550"/>
                <a:gridCol w="4981300"/>
              </a:tblGrid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Operators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Precedence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postfix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++ </a:t>
                      </a: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--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unary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++</a:t>
                      </a: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--</a:t>
                      </a: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+</a:t>
                      </a: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</a:t>
                      </a: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~ !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multiplicative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 / %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additive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 -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shift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&lt;&lt; &gt;&gt; &gt;&gt;&gt;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relational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 &gt; &lt;= &gt;= instanceof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equality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== !=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bitwise AND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&amp;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bitwise exclusive OR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^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bitwise inclusive OR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|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logical AND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&amp;&amp;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logical OR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||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ternary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? :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assignment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 += -= *= /= %= &amp;= ^= |= &lt;&lt;= &gt;&gt;= &gt;&gt;&gt;=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65" name="Google Shape;365;p54"/>
          <p:cNvSpPr txBox="1"/>
          <p:nvPr/>
        </p:nvSpPr>
        <p:spPr>
          <a:xfrm>
            <a:off x="311700" y="619075"/>
            <a:ext cx="8832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100"/>
              <a:buFont typeface="Average"/>
              <a:buChar char="●"/>
            </a:pPr>
            <a:r>
              <a:rPr lang="en-US" sz="21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Operator Precedence</a:t>
            </a:r>
            <a:endParaRPr sz="17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Expressions, Statements, and Blocks</a:t>
            </a:r>
            <a:endParaRPr/>
          </a:p>
        </p:txBody>
      </p:sp>
      <p:sp>
        <p:nvSpPr>
          <p:cNvPr id="372" name="Google Shape;372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Statements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Statements are roughly equivalent to sentences in natural languages</a:t>
            </a:r>
            <a:endParaRPr>
              <a:solidFill>
                <a:srgbClr val="CCCCCC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A statement forms </a:t>
            </a:r>
            <a:r>
              <a:rPr lang="en-US">
                <a:solidFill>
                  <a:srgbClr val="FFF2CC"/>
                </a:solidFill>
              </a:rPr>
              <a:t>a complete unit of execution</a:t>
            </a:r>
            <a:endParaRPr>
              <a:solidFill>
                <a:srgbClr val="FFF2CC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The below types of expressions can be made into a statement by terminating the expression </a:t>
            </a:r>
            <a:r>
              <a:rPr lang="en-US">
                <a:solidFill>
                  <a:srgbClr val="FFF2CC"/>
                </a:solidFill>
              </a:rPr>
              <a:t>with a semicolon(;)</a:t>
            </a:r>
            <a:endParaRPr>
              <a:solidFill>
                <a:srgbClr val="FFF2CC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■"/>
            </a:pPr>
            <a:r>
              <a:rPr lang="en-US">
                <a:solidFill>
                  <a:srgbClr val="CCCCCC"/>
                </a:solidFill>
              </a:rPr>
              <a:t>Assignment expressions</a:t>
            </a:r>
            <a:endParaRPr>
              <a:solidFill>
                <a:srgbClr val="CCCCCC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■"/>
            </a:pPr>
            <a:r>
              <a:rPr lang="en-US">
                <a:solidFill>
                  <a:srgbClr val="CCCCCC"/>
                </a:solidFill>
              </a:rPr>
              <a:t>Any use of ++ or --</a:t>
            </a:r>
            <a:endParaRPr>
              <a:solidFill>
                <a:srgbClr val="CCCCCC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■"/>
            </a:pPr>
            <a:r>
              <a:rPr lang="en-US">
                <a:solidFill>
                  <a:srgbClr val="CCCCCC"/>
                </a:solidFill>
              </a:rPr>
              <a:t>Method invocations</a:t>
            </a:r>
            <a:endParaRPr>
              <a:solidFill>
                <a:srgbClr val="CCCCCC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■"/>
            </a:pPr>
            <a:r>
              <a:rPr lang="en-US">
                <a:solidFill>
                  <a:srgbClr val="CCCCCC"/>
                </a:solidFill>
              </a:rPr>
              <a:t>Object creation expressions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73" name="Google Shape;373;p5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Expressions, Statements, and Blocks</a:t>
            </a:r>
            <a:endParaRPr/>
          </a:p>
        </p:txBody>
      </p:sp>
      <p:sp>
        <p:nvSpPr>
          <p:cNvPr id="380" name="Google Shape;380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Expression </a:t>
            </a:r>
            <a:r>
              <a:rPr lang="en-US"/>
              <a:t>Statements</a:t>
            </a:r>
            <a:endParaRPr/>
          </a:p>
          <a:p>
            <a:pPr indent="0" lvl="0" marL="9144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81" name="Google Shape;381;p5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2" name="Google Shape;382;p56"/>
          <p:cNvSpPr txBox="1"/>
          <p:nvPr/>
        </p:nvSpPr>
        <p:spPr>
          <a:xfrm>
            <a:off x="729325" y="1702675"/>
            <a:ext cx="4393800" cy="28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// declaration statement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double aValue = 8933.234;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// assignment statement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aValue = 8933.234;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// increment statement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aValue++;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3" name="Google Shape;383;p56"/>
          <p:cNvSpPr txBox="1"/>
          <p:nvPr/>
        </p:nvSpPr>
        <p:spPr>
          <a:xfrm>
            <a:off x="4587750" y="1702675"/>
            <a:ext cx="4393800" cy="28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// method invocation statement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System.out.println("Hello World!");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// object creation statement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Bicycle myBike = new Bicycle();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84" name="Google Shape;384;p56"/>
          <p:cNvCxnSpPr/>
          <p:nvPr/>
        </p:nvCxnSpPr>
        <p:spPr>
          <a:xfrm>
            <a:off x="4160050" y="1649575"/>
            <a:ext cx="0" cy="297240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 </a:t>
            </a:r>
            <a:r>
              <a:rPr lang="en-US" sz="1800"/>
              <a:t>(</a:t>
            </a:r>
            <a:r>
              <a:rPr lang="en-US" sz="1800" u="sng">
                <a:solidFill>
                  <a:schemeClr val="hlink"/>
                </a:solidFill>
                <a:hlinkClick r:id="rId3"/>
              </a:rPr>
              <a:t>https://docs.oracle.com/javase/tutorial/java/nutsandbolts/operators.html</a:t>
            </a:r>
            <a:r>
              <a:rPr lang="en-US" sz="1800"/>
              <a:t>)</a:t>
            </a:r>
            <a:endParaRPr sz="1800"/>
          </a:p>
        </p:txBody>
      </p:sp>
      <p:sp>
        <p:nvSpPr>
          <p:cNvPr id="144" name="Google Shape;144;p3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5" name="Google Shape;145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Operators in Java</a:t>
            </a:r>
            <a:endParaRPr/>
          </a:p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Expressions, Statements, and Blocks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Expressions, Statements, and Blocks</a:t>
            </a:r>
            <a:endParaRPr/>
          </a:p>
        </p:txBody>
      </p:sp>
      <p:sp>
        <p:nvSpPr>
          <p:cNvPr id="391" name="Google Shape;391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Control flow statement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Regulate the order in which statements get executed.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We will cover this part in next class!</a:t>
            </a:r>
            <a:endParaRPr/>
          </a:p>
          <a:p>
            <a:pPr indent="0" lvl="0" marL="9144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92" name="Google Shape;392;p5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Expressions, Statements, and Blocks</a:t>
            </a:r>
            <a:endParaRPr/>
          </a:p>
        </p:txBody>
      </p:sp>
      <p:sp>
        <p:nvSpPr>
          <p:cNvPr id="399" name="Google Shape;399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Blocks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A block is a group of </a:t>
            </a:r>
            <a:r>
              <a:rPr lang="en-US">
                <a:solidFill>
                  <a:srgbClr val="FFF2CC"/>
                </a:solidFill>
              </a:rPr>
              <a:t>zero or more statements</a:t>
            </a:r>
            <a:r>
              <a:rPr lang="en-US">
                <a:solidFill>
                  <a:srgbClr val="CCCCCC"/>
                </a:solidFill>
              </a:rPr>
              <a:t> between balanced braces and can be used anywhere a single statement is allowed</a:t>
            </a:r>
            <a:endParaRPr sz="1700">
              <a:solidFill>
                <a:srgbClr val="CCCCCC"/>
              </a:solidFill>
            </a:endParaRPr>
          </a:p>
        </p:txBody>
      </p:sp>
      <p:sp>
        <p:nvSpPr>
          <p:cNvPr id="400" name="Google Shape;400;p5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1" name="Google Shape;401;p58"/>
          <p:cNvSpPr txBox="1"/>
          <p:nvPr/>
        </p:nvSpPr>
        <p:spPr>
          <a:xfrm>
            <a:off x="2233625" y="2195725"/>
            <a:ext cx="4393800" cy="28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class BlockDemo {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     public static void main(String[] args) {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          boolean condition = true;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          if (condition)</a:t>
            </a:r>
            <a:r>
              <a:rPr lang="en-US">
                <a:solidFill>
                  <a:srgbClr val="6D9EEB"/>
                </a:solidFill>
              </a:rPr>
              <a:t> { </a:t>
            </a:r>
            <a:r>
              <a:rPr b="1" lang="en-US">
                <a:solidFill>
                  <a:srgbClr val="6D9EEB"/>
                </a:solidFill>
              </a:rPr>
              <a:t>// begin block 1</a:t>
            </a:r>
            <a:endParaRPr>
              <a:solidFill>
                <a:srgbClr val="6D9EEB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6D9EEB"/>
                </a:solidFill>
              </a:rPr>
              <a:t>               System.out.println("Condition is true.");</a:t>
            </a:r>
            <a:endParaRPr>
              <a:solidFill>
                <a:srgbClr val="6D9EEB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6D9EEB"/>
                </a:solidFill>
              </a:rPr>
              <a:t>          } </a:t>
            </a:r>
            <a:r>
              <a:rPr b="1" lang="en-US">
                <a:solidFill>
                  <a:srgbClr val="6D9EEB"/>
                </a:solidFill>
              </a:rPr>
              <a:t>// end block one</a:t>
            </a:r>
            <a:endParaRPr>
              <a:solidFill>
                <a:srgbClr val="6D9EEB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          else </a:t>
            </a:r>
            <a:r>
              <a:rPr lang="en-US">
                <a:solidFill>
                  <a:srgbClr val="EA9999"/>
                </a:solidFill>
              </a:rPr>
              <a:t>{ </a:t>
            </a:r>
            <a:r>
              <a:rPr b="1" lang="en-US">
                <a:solidFill>
                  <a:srgbClr val="EA9999"/>
                </a:solidFill>
              </a:rPr>
              <a:t>// begin block 2</a:t>
            </a:r>
            <a:endParaRPr>
              <a:solidFill>
                <a:srgbClr val="EA999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A9999"/>
                </a:solidFill>
              </a:rPr>
              <a:t>               System.out.println("Condition is false.");</a:t>
            </a:r>
            <a:endParaRPr>
              <a:solidFill>
                <a:srgbClr val="EA999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A9999"/>
                </a:solidFill>
              </a:rPr>
              <a:t>          } </a:t>
            </a:r>
            <a:r>
              <a:rPr b="1" lang="en-US">
                <a:solidFill>
                  <a:srgbClr val="EA9999"/>
                </a:solidFill>
              </a:rPr>
              <a:t>// end block 2</a:t>
            </a:r>
            <a:endParaRPr>
              <a:solidFill>
                <a:srgbClr val="EA999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     }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}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9"/>
          <p:cNvSpPr txBox="1"/>
          <p:nvPr>
            <p:ph type="title"/>
          </p:nvPr>
        </p:nvSpPr>
        <p:spPr>
          <a:xfrm>
            <a:off x="533400" y="214313"/>
            <a:ext cx="7010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b="1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Tentative Schedule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7" name="Google Shape;407;p59"/>
          <p:cNvSpPr txBox="1"/>
          <p:nvPr/>
        </p:nvSpPr>
        <p:spPr>
          <a:xfrm>
            <a:off x="138100" y="4624388"/>
            <a:ext cx="90498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1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This schedule can be modified according to the students’ performance and other reasons.</a:t>
            </a:r>
            <a:endParaRPr/>
          </a:p>
        </p:txBody>
      </p:sp>
      <p:sp>
        <p:nvSpPr>
          <p:cNvPr id="408" name="Google Shape;408;p59"/>
          <p:cNvSpPr txBox="1"/>
          <p:nvPr>
            <p:ph idx="12" type="sldNum"/>
          </p:nvPr>
        </p:nvSpPr>
        <p:spPr>
          <a:xfrm>
            <a:off x="6804025" y="4914900"/>
            <a:ext cx="1905000" cy="228600"/>
          </a:xfrm>
          <a:prstGeom prst="rect">
            <a:avLst/>
          </a:prstGeom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409" name="Google Shape;409;p59"/>
          <p:cNvGraphicFramePr/>
          <p:nvPr/>
        </p:nvGraphicFramePr>
        <p:xfrm>
          <a:off x="1403350" y="77747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{8BCE9A26-F733-4A2E-A564-51DFFA618E95}</a:tableStyleId>
              </a:tblPr>
              <a:tblGrid>
                <a:gridCol w="1320800"/>
                <a:gridCol w="5280025"/>
              </a:tblGrid>
              <a:tr h="213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Weeks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7150" marB="0" marR="9525" marL="952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Topics</a:t>
                      </a:r>
                      <a:endParaRPr sz="1100">
                        <a:solidFill>
                          <a:srgbClr val="FFFFFF"/>
                        </a:solidFill>
                      </a:endParaRPr>
                    </a:p>
                  </a:txBody>
                  <a:tcPr marT="7150" marB="0" marR="9525" marL="95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trike="sngStrike">
                          <a:solidFill>
                            <a:srgbClr val="CCCCCC"/>
                          </a:solidFill>
                        </a:rPr>
                        <a:t>Introduction Java Runtime environments</a:t>
                      </a:r>
                      <a:endParaRPr b="1" strike="sngStrike">
                        <a:solidFill>
                          <a:srgbClr val="CCCCCC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4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trike="sngStrike">
                          <a:solidFill>
                            <a:srgbClr val="CACACA"/>
                          </a:solidFill>
                        </a:rPr>
                        <a:t>Object-oriented concept Packages and objects</a:t>
                      </a:r>
                      <a:endParaRPr sz="1100" strike="sngStrike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trike="sngStrike">
                          <a:solidFill>
                            <a:srgbClr val="CACACA"/>
                          </a:solidFill>
                        </a:rPr>
                        <a:t>Class and its members</a:t>
                      </a:r>
                      <a:endParaRPr sz="1100" strike="sngStrike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Language Basics, Branching and Loop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String and Number classes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Arrays, Recursion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Inheritance, Polymorphism, and Interfaces Abstract data type and Interfaces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4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Basic data structures ArrayList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HashMap Midterm Exam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Exception Handling, Streams and File I/O (1)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11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Streams and File I/O (2), Java Programming practice (1)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Java Programming practice (2), Dynamic Data structure and Generics (1)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13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Dynamic Data structure and Generics (2) GUI and Event-driven Programming (1)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4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GUI and Event-driven Programming (2),  Concurrency (1)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CACACA"/>
                          </a:solidFill>
                        </a:rPr>
                        <a:t>Concurrency (2) , Summary</a:t>
                      </a:r>
                      <a:r>
                        <a:rPr b="1" lang="en-US" sz="1400">
                          <a:solidFill>
                            <a:srgbClr val="CACACA"/>
                          </a:solidFill>
                        </a:rPr>
                        <a:t>	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5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16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6666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en-US" sz="1400" u="none" cap="none" strike="noStrike">
                          <a:solidFill>
                            <a:srgbClr val="CACAC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Final</a:t>
                      </a:r>
                      <a:endParaRPr sz="1100">
                        <a:solidFill>
                          <a:srgbClr val="CACACA"/>
                        </a:solidFill>
                      </a:endParaRPr>
                    </a:p>
                  </a:txBody>
                  <a:tcPr marT="0" marB="0" marR="68575" marL="6857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37474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JC Nam,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jcnam@handong.edu</a:t>
            </a:r>
            <a:r>
              <a:rPr lang="en-US"/>
              <a:t>,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https://lifove.github.io</a:t>
            </a:r>
            <a:r>
              <a:rPr lang="en-US"/>
              <a:t> </a:t>
            </a:r>
            <a:endParaRPr/>
          </a:p>
        </p:txBody>
      </p:sp>
      <p:sp>
        <p:nvSpPr>
          <p:cNvPr id="415" name="Google Shape;415;p6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16" name="Google Shape;416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2550" y="4355413"/>
            <a:ext cx="334525" cy="355425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60"/>
          <p:cNvSpPr txBox="1"/>
          <p:nvPr/>
        </p:nvSpPr>
        <p:spPr>
          <a:xfrm>
            <a:off x="1147075" y="1073675"/>
            <a:ext cx="7819500" cy="17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2CC"/>
                </a:solidFill>
                <a:latin typeface="Oswald"/>
                <a:ea typeface="Oswald"/>
                <a:cs typeface="Oswald"/>
                <a:sym typeface="Oswald"/>
              </a:rPr>
              <a:t>TODOs for L08-3: Language Basics (Control flow statements)</a:t>
            </a:r>
            <a:br>
              <a:rPr lang="en-US" sz="22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en-US" sz="17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Read: </a:t>
            </a:r>
            <a:r>
              <a:rPr lang="en-US" sz="1700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6"/>
              </a:rPr>
              <a:t>https://docs.oracle.com/javase/tutorial/java/nutsandbolts/flow.html</a:t>
            </a:r>
            <a:r>
              <a:rPr lang="en-US" sz="1700">
                <a:latin typeface="Average"/>
                <a:ea typeface="Average"/>
                <a:cs typeface="Average"/>
                <a:sym typeface="Average"/>
              </a:rPr>
              <a:t> 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Read: </a:t>
            </a:r>
            <a:r>
              <a:rPr lang="en-US" sz="17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Chapter 3 and 5</a:t>
            </a:r>
            <a:endParaRPr sz="17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 </a:t>
            </a:r>
            <a:r>
              <a:rPr lang="en-US" sz="1800"/>
              <a:t>(</a:t>
            </a:r>
            <a:r>
              <a:rPr lang="en-US" sz="1800" u="sng">
                <a:solidFill>
                  <a:schemeClr val="hlink"/>
                </a:solidFill>
                <a:hlinkClick r:id="rId3"/>
              </a:rPr>
              <a:t>https://docs.oracle.com/javase/tutorial/java/nutsandbolts/operators.html</a:t>
            </a:r>
            <a:r>
              <a:rPr lang="en-US" sz="1800"/>
              <a:t>)</a:t>
            </a:r>
            <a:endParaRPr sz="1800"/>
          </a:p>
        </p:txBody>
      </p:sp>
      <p:sp>
        <p:nvSpPr>
          <p:cNvPr id="152" name="Google Shape;152;p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3" name="Google Shape;153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2CC"/>
              </a:buClr>
              <a:buSzPts val="2100"/>
              <a:buChar char="●"/>
            </a:pPr>
            <a:r>
              <a:rPr lang="en-US">
                <a:solidFill>
                  <a:srgbClr val="FFF2CC"/>
                </a:solidFill>
              </a:rPr>
              <a:t>O</a:t>
            </a:r>
            <a:r>
              <a:rPr lang="en-US">
                <a:solidFill>
                  <a:srgbClr val="FFF2CC"/>
                </a:solidFill>
              </a:rPr>
              <a:t>perators in Java</a:t>
            </a:r>
            <a:endParaRPr>
              <a:solidFill>
                <a:srgbClr val="FFF2CC"/>
              </a:solidFill>
            </a:endParaRPr>
          </a:p>
          <a:p>
            <a:pPr indent="-3619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Expressions, Statements, and Blocks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160" name="Google Shape;16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To do </a:t>
            </a:r>
            <a:r>
              <a:rPr lang="en-US"/>
              <a:t>something</a:t>
            </a:r>
            <a:r>
              <a:rPr lang="en-US"/>
              <a:t> with variables and </a:t>
            </a:r>
            <a:r>
              <a:rPr lang="en-US"/>
              <a:t>arrays.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Special symbols that perform specific operations on one, two, or three operands, and then return a result.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c.f., Operator vs. Operand</a:t>
            </a:r>
            <a:br>
              <a:rPr lang="en-US"/>
            </a:br>
            <a:r>
              <a:rPr lang="en-US"/>
              <a:t>                           → the part of a computer instruction which specifies</a:t>
            </a:r>
            <a:br>
              <a:rPr lang="en-US"/>
            </a:br>
            <a:r>
              <a:rPr lang="en-US"/>
              <a:t>                                what data is to be manipulated or operated on.</a:t>
            </a:r>
            <a:br>
              <a:rPr lang="en-US"/>
            </a:br>
            <a:r>
              <a:rPr lang="en-US"/>
              <a:t>      verb  vs. object</a:t>
            </a:r>
            <a:endParaRPr/>
          </a:p>
        </p:txBody>
      </p:sp>
      <p:sp>
        <p:nvSpPr>
          <p:cNvPr id="161" name="Google Shape;161;p3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3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168" name="Google Shape;168;p3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169" name="Google Shape;169;p33"/>
          <p:cNvGraphicFramePr/>
          <p:nvPr/>
        </p:nvGraphicFramePr>
        <p:xfrm>
          <a:off x="1104050" y="1138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{8BCE9A26-F733-4A2E-A564-51DFFA618E95}</a:tableStyleId>
              </a:tblPr>
              <a:tblGrid>
                <a:gridCol w="2146550"/>
                <a:gridCol w="4981300"/>
              </a:tblGrid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Operators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Precedence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unary </a:t>
                      </a: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postfix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++ </a:t>
                      </a: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--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unary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++</a:t>
                      </a: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--</a:t>
                      </a: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+</a:t>
                      </a: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-</a:t>
                      </a:r>
                      <a:r>
                        <a:rPr i="1"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expr</a:t>
                      </a: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~ !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multiplicative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 / %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additive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 -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shift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&lt;&lt; &gt;&gt; &gt;&gt;&gt;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relational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&lt; &gt; &lt;= &gt;= instanceof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equality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== !=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bitwise AND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&amp;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bitwise exclusive OR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^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bitwise inclusive OR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|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logical AND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&amp;&amp;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logical OR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||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ternary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? :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</a:rPr>
                        <a:t>assignment</a:t>
                      </a:r>
                      <a:endParaRPr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50">
                          <a:solidFill>
                            <a:srgbClr val="FFFFFF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 += -= *= /= %= &amp;= ^= |= &lt;&lt;= &gt;&gt;= &gt;&gt;&gt;=</a:t>
                      </a:r>
                      <a:endParaRPr sz="1450">
                        <a:solidFill>
                          <a:srgbClr val="FFFFFF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0" name="Google Shape;170;p33"/>
          <p:cNvSpPr txBox="1"/>
          <p:nvPr/>
        </p:nvSpPr>
        <p:spPr>
          <a:xfrm>
            <a:off x="311700" y="619075"/>
            <a:ext cx="8832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100"/>
              <a:buFont typeface="Average"/>
              <a:buChar char="●"/>
            </a:pPr>
            <a:r>
              <a:rPr lang="en-US" sz="21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Operator Precedence</a:t>
            </a:r>
            <a:endParaRPr sz="17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177" name="Google Shape;17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Simple Assignment Operator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One of the most common operators that we’ll use.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The simple assignment operator : </a:t>
            </a:r>
            <a:r>
              <a:rPr lang="en-US">
                <a:solidFill>
                  <a:srgbClr val="FFF2CC"/>
                </a:solidFill>
              </a:rPr>
              <a:t>“=”</a:t>
            </a:r>
            <a:endParaRPr>
              <a:solidFill>
                <a:srgbClr val="FFF2CC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700"/>
              <a:buChar char="○"/>
            </a:pPr>
            <a:r>
              <a:rPr lang="en-US">
                <a:solidFill>
                  <a:srgbClr val="CCCCCC"/>
                </a:solidFill>
              </a:rPr>
              <a:t>It assigns the value on its </a:t>
            </a:r>
            <a:r>
              <a:rPr lang="en-US">
                <a:solidFill>
                  <a:srgbClr val="FFF2CC"/>
                </a:solidFill>
              </a:rPr>
              <a:t>right to</a:t>
            </a:r>
            <a:r>
              <a:rPr lang="en-US">
                <a:solidFill>
                  <a:srgbClr val="CCCCCC"/>
                </a:solidFill>
              </a:rPr>
              <a:t> the operand on its </a:t>
            </a:r>
            <a:r>
              <a:rPr lang="en-US">
                <a:solidFill>
                  <a:srgbClr val="FFF2CC"/>
                </a:solidFill>
              </a:rPr>
              <a:t>left</a:t>
            </a:r>
            <a:endParaRPr>
              <a:solidFill>
                <a:srgbClr val="FFF2CC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13716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2CC"/>
              </a:solidFill>
            </a:endParaRPr>
          </a:p>
        </p:txBody>
      </p:sp>
      <p:sp>
        <p:nvSpPr>
          <p:cNvPr id="178" name="Google Shape;178;p3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9" name="Google Shape;179;p34"/>
          <p:cNvSpPr txBox="1"/>
          <p:nvPr/>
        </p:nvSpPr>
        <p:spPr>
          <a:xfrm>
            <a:off x="1580332" y="2630750"/>
            <a:ext cx="5795700" cy="14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int cadence = 0;</a:t>
            </a:r>
            <a:b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int speed = 0;</a:t>
            </a:r>
            <a:b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int gear = 1;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186" name="Google Shape;186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Simple Assignment Operator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One of the most common operators that we’ll use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-US"/>
              <a:t>The simple assignment operator :</a:t>
            </a:r>
            <a:r>
              <a:rPr lang="en-US">
                <a:solidFill>
                  <a:srgbClr val="D9D9D9"/>
                </a:solidFill>
              </a:rPr>
              <a:t> “=”</a:t>
            </a:r>
            <a:endParaRPr>
              <a:solidFill>
                <a:srgbClr val="D9D9D9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Char char="○"/>
            </a:pPr>
            <a:r>
              <a:rPr lang="en-US">
                <a:solidFill>
                  <a:srgbClr val="D9D9D9"/>
                </a:solidFill>
              </a:rPr>
              <a:t>It assigns the value on its right to the operand on its left</a:t>
            </a:r>
            <a:endParaRPr>
              <a:solidFill>
                <a:srgbClr val="D9D9D9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Char char="○"/>
            </a:pPr>
            <a:r>
              <a:rPr lang="en-US">
                <a:solidFill>
                  <a:srgbClr val="D9D9D9"/>
                </a:solidFill>
              </a:rPr>
              <a:t>This operator can also be used on </a:t>
            </a:r>
            <a:r>
              <a:rPr lang="en-US">
                <a:solidFill>
                  <a:srgbClr val="FFF2CC"/>
                </a:solidFill>
              </a:rPr>
              <a:t>objects to assign </a:t>
            </a:r>
            <a:r>
              <a:rPr lang="en-US" u="sng">
                <a:solidFill>
                  <a:srgbClr val="FFF2CC"/>
                </a:solidFill>
              </a:rPr>
              <a:t>instance (=object)</a:t>
            </a:r>
            <a:r>
              <a:rPr lang="en-US" u="sng">
                <a:solidFill>
                  <a:srgbClr val="FFF2CC"/>
                </a:solidFill>
              </a:rPr>
              <a:t> references</a:t>
            </a:r>
            <a:endParaRPr u="sng">
              <a:solidFill>
                <a:srgbClr val="FFF2CC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13716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2CC"/>
              </a:solidFill>
            </a:endParaRPr>
          </a:p>
        </p:txBody>
      </p:sp>
      <p:sp>
        <p:nvSpPr>
          <p:cNvPr id="187" name="Google Shape;187;p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8" name="Google Shape;188;p35"/>
          <p:cNvSpPr txBox="1"/>
          <p:nvPr/>
        </p:nvSpPr>
        <p:spPr>
          <a:xfrm>
            <a:off x="1559482" y="2901825"/>
            <a:ext cx="5795700" cy="14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5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Bicycle myBicycle = new Bicycle();                                                  Bicycle yourBicycle = new Bicycle();</a:t>
            </a:r>
            <a:endParaRPr sz="15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Operators in Java</a:t>
            </a:r>
            <a:endParaRPr/>
          </a:p>
        </p:txBody>
      </p:sp>
      <p:sp>
        <p:nvSpPr>
          <p:cNvPr id="195" name="Google Shape;195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The Arithmetic Operators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700"/>
              <a:buChar char="○"/>
            </a:pPr>
            <a:r>
              <a:rPr lang="en-US"/>
              <a:t>The java programming language provides operators that addition, subtraction, multiplication, division, and remainder.</a:t>
            </a:r>
            <a:endParaRPr>
              <a:solidFill>
                <a:srgbClr val="FFF2CC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13716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2CC"/>
              </a:solidFill>
            </a:endParaRPr>
          </a:p>
        </p:txBody>
      </p:sp>
      <p:sp>
        <p:nvSpPr>
          <p:cNvPr id="196" name="Google Shape;196;p3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197" name="Google Shape;197;p36"/>
          <p:cNvGraphicFramePr/>
          <p:nvPr/>
        </p:nvGraphicFramePr>
        <p:xfrm>
          <a:off x="1093625" y="251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{8BCE9A26-F733-4A2E-A564-51DFFA618E95}</a:tableStyleId>
              </a:tblPr>
              <a:tblGrid>
                <a:gridCol w="2146550"/>
                <a:gridCol w="4981300"/>
              </a:tblGrid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Operators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450">
                          <a:solidFill>
                            <a:srgbClr val="FFFFFF"/>
                          </a:solidFill>
                        </a:rPr>
                        <a:t>Description</a:t>
                      </a:r>
                      <a:endParaRPr b="1" sz="1450">
                        <a:solidFill>
                          <a:srgbClr val="FFFFFF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+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Additive operator (also used for</a:t>
                      </a:r>
                      <a:r>
                        <a:rPr lang="en-US" sz="1500">
                          <a:solidFill>
                            <a:srgbClr val="FFF2CC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 String concatenation</a:t>
                      </a: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)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-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Subtraction operator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*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Multiplication operator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/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Division operator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%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FFFFFF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Remainder operator</a:t>
                      </a:r>
                      <a:endParaRPr sz="1500">
                        <a:solidFill>
                          <a:srgbClr val="FFFFFF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8" name="Google Shape;198;p36"/>
          <p:cNvSpPr txBox="1"/>
          <p:nvPr/>
        </p:nvSpPr>
        <p:spPr>
          <a:xfrm>
            <a:off x="834975" y="4719475"/>
            <a:ext cx="7834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Do by yourself : ArithmaticDemo (</a:t>
            </a:r>
            <a:r>
              <a:rPr lang="en-US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3"/>
              </a:rPr>
              <a:t>https://docs.oracle.com/javase/tutorial/java/nutsandbolts/op1.html</a:t>
            </a:r>
            <a:r>
              <a:rPr lang="en-US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)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